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98" r:id="rId2"/>
    <p:sldId id="392" r:id="rId3"/>
    <p:sldId id="418" r:id="rId4"/>
    <p:sldId id="419" r:id="rId5"/>
    <p:sldId id="420" r:id="rId6"/>
    <p:sldId id="421" r:id="rId7"/>
    <p:sldId id="422" r:id="rId8"/>
    <p:sldId id="423" r:id="rId9"/>
    <p:sldId id="433" r:id="rId10"/>
    <p:sldId id="424" r:id="rId11"/>
    <p:sldId id="425" r:id="rId12"/>
    <p:sldId id="426" r:id="rId13"/>
    <p:sldId id="427" r:id="rId14"/>
    <p:sldId id="428" r:id="rId15"/>
    <p:sldId id="432" r:id="rId16"/>
    <p:sldId id="429" r:id="rId17"/>
    <p:sldId id="430" r:id="rId18"/>
    <p:sldId id="434" r:id="rId19"/>
    <p:sldId id="435" r:id="rId20"/>
    <p:sldId id="436" r:id="rId21"/>
    <p:sldId id="437" r:id="rId22"/>
    <p:sldId id="444" r:id="rId23"/>
    <p:sldId id="438" r:id="rId24"/>
    <p:sldId id="439" r:id="rId25"/>
    <p:sldId id="440" r:id="rId26"/>
    <p:sldId id="441" r:id="rId27"/>
    <p:sldId id="442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3" r:id="rId37"/>
  </p:sldIdLst>
  <p:sldSz cx="9144000" cy="6858000" type="screen4x3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82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595" userDrawn="1">
          <p15:clr>
            <a:srgbClr val="A4A3A4"/>
          </p15:clr>
        </p15:guide>
        <p15:guide id="4" orient="horz" pos="164" userDrawn="1">
          <p15:clr>
            <a:srgbClr val="A4A3A4"/>
          </p15:clr>
        </p15:guide>
        <p15:guide id="5" pos="5556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1049" userDrawn="1">
          <p15:clr>
            <a:srgbClr val="A4A3A4"/>
          </p15:clr>
        </p15:guide>
        <p15:guide id="9" orient="horz" pos="1344" userDrawn="1">
          <p15:clr>
            <a:srgbClr val="A4A3A4"/>
          </p15:clr>
        </p15:guide>
        <p15:guide id="10" pos="16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3DD"/>
    <a:srgbClr val="1F4E79"/>
    <a:srgbClr val="0070C0"/>
    <a:srgbClr val="F2F2F2"/>
    <a:srgbClr val="000000"/>
    <a:srgbClr val="2E75B6"/>
    <a:srgbClr val="338DCD"/>
    <a:srgbClr val="2794DD"/>
    <a:srgbClr val="FFFF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 autoAdjust="0"/>
    <p:restoredTop sz="94632"/>
  </p:normalViewPr>
  <p:slideViewPr>
    <p:cSldViewPr snapToGrid="0" snapToObjects="1">
      <p:cViewPr varScale="1">
        <p:scale>
          <a:sx n="84" d="100"/>
          <a:sy n="84" d="100"/>
        </p:scale>
        <p:origin x="-1666" y="-62"/>
      </p:cViewPr>
      <p:guideLst>
        <p:guide orient="horz" pos="482"/>
        <p:guide orient="horz" pos="595"/>
        <p:guide orient="horz" pos="164"/>
        <p:guide orient="horz" pos="4020"/>
        <p:guide orient="horz" pos="981"/>
        <p:guide orient="horz" pos="1049"/>
        <p:guide orient="horz" pos="1344"/>
        <p:guide pos="204"/>
        <p:guide pos="5556"/>
        <p:guide pos="16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47209" y="4861441"/>
            <a:ext cx="5209646" cy="4605576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97815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5;p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489857"/>
            <a:ext cx="9144000" cy="587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61" y="6453000"/>
            <a:ext cx="677078" cy="259809"/>
          </a:xfrm>
          <a:prstGeom prst="rect">
            <a:avLst/>
          </a:prstGeom>
        </p:spPr>
      </p:pic>
      <p:pic>
        <p:nvPicPr>
          <p:cNvPr id="8" name="Google Shape;16;p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54339" y="687126"/>
            <a:ext cx="1136483" cy="40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705633" y="6492851"/>
            <a:ext cx="168090" cy="165101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>
                <a:solidFill>
                  <a:srgbClr val="80808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직선 연결선 5"/>
          <p:cNvSpPr/>
          <p:nvPr/>
        </p:nvSpPr>
        <p:spPr>
          <a:xfrm flipH="1">
            <a:off x="8560127" y="6456836"/>
            <a:ext cx="332309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직사각형 6"/>
          <p:cNvSpPr/>
          <p:nvPr/>
        </p:nvSpPr>
        <p:spPr>
          <a:xfrm>
            <a:off x="8560776" y="-8165"/>
            <a:ext cx="331178" cy="628854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100" b="1">
                <a:solidFill>
                  <a:srgbClr val="333333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1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0124" y="389642"/>
            <a:ext cx="232842" cy="13999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제목 텍스트"/>
          <p:cNvSpPr txBox="1">
            <a:spLocks noGrp="1"/>
          </p:cNvSpPr>
          <p:nvPr>
            <p:ph type="title"/>
          </p:nvPr>
        </p:nvSpPr>
        <p:spPr>
          <a:xfrm>
            <a:off x="353157" y="338975"/>
            <a:ext cx="8439151" cy="255648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3157" y="800708"/>
            <a:ext cx="8439150" cy="5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 sz="1400" b="1">
                <a:latin typeface="+mj-lt"/>
                <a:ea typeface="+mj-ea"/>
                <a:cs typeface="+mj-cs"/>
                <a:sym typeface="맑은 고딕"/>
              </a:defRPr>
            </a:lvl1pPr>
            <a:lvl2pPr marL="0" indent="171455">
              <a:buSzTx/>
              <a:buFontTx/>
              <a:buNone/>
              <a:defRPr sz="1400" b="1">
                <a:latin typeface="+mj-lt"/>
                <a:ea typeface="+mj-ea"/>
                <a:cs typeface="+mj-cs"/>
                <a:sym typeface="맑은 고딕"/>
              </a:defRPr>
            </a:lvl2pPr>
            <a:lvl3pPr marL="0" indent="417645">
              <a:buSzTx/>
              <a:buFontTx/>
              <a:buNone/>
              <a:defRPr sz="1400" b="1">
                <a:latin typeface="+mj-lt"/>
                <a:ea typeface="+mj-ea"/>
                <a:cs typeface="+mj-cs"/>
                <a:sym typeface="맑은 고딕"/>
              </a:defRPr>
            </a:lvl3pPr>
            <a:lvl4pPr marL="0" indent="575910">
              <a:buSzTx/>
              <a:buFontTx/>
              <a:buNone/>
              <a:defRPr sz="1400" b="1">
                <a:latin typeface="+mj-lt"/>
                <a:ea typeface="+mj-ea"/>
                <a:cs typeface="+mj-cs"/>
                <a:sym typeface="맑은 고딕"/>
              </a:defRPr>
            </a:lvl4pPr>
            <a:lvl5pPr marL="0" indent="748830">
              <a:buSzTx/>
              <a:buFontTx/>
              <a:buNone/>
              <a:defRPr sz="1400" b="1">
                <a:latin typeface="+mj-lt"/>
                <a:ea typeface="+mj-ea"/>
                <a:cs typeface="+mj-cs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 Column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"/>
          <p:cNvSpPr/>
          <p:nvPr/>
        </p:nvSpPr>
        <p:spPr>
          <a:xfrm>
            <a:off x="0" y="857250"/>
            <a:ext cx="9144000" cy="476250"/>
          </a:xfrm>
          <a:prstGeom prst="rect">
            <a:avLst/>
          </a:prstGeom>
          <a:solidFill>
            <a:srgbClr val="222222"/>
          </a:solidFill>
          <a:ln w="3175">
            <a:miter lim="400000"/>
          </a:ln>
        </p:spPr>
        <p:txBody>
          <a:bodyPr lIns="14287" tIns="14287" rIns="14287" bIns="14287" anchor="ctr"/>
          <a:lstStyle/>
          <a:p>
            <a:pPr defTabSz="323850">
              <a:lnSpc>
                <a:spcPts val="3500"/>
              </a:lnSpc>
              <a:defRPr sz="5000" cap="all" spc="100" baseline="3999">
                <a:solidFill>
                  <a:srgbClr val="70BCE1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pPr>
            <a:endParaRPr/>
          </a:p>
        </p:txBody>
      </p:sp>
      <p:sp>
        <p:nvSpPr>
          <p:cNvPr id="122" name="모서리가 둥근 직사각형"/>
          <p:cNvSpPr/>
          <p:nvPr/>
        </p:nvSpPr>
        <p:spPr>
          <a:xfrm>
            <a:off x="8719161" y="5633163"/>
            <a:ext cx="200026" cy="200026"/>
          </a:xfrm>
          <a:prstGeom prst="roundRect">
            <a:avLst>
              <a:gd name="adj" fmla="val 7143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14287" tIns="14287" rIns="14287" bIns="14287" anchor="ctr"/>
          <a:lstStyle/>
          <a:p>
            <a:pPr defTabSz="323850">
              <a:lnSpc>
                <a:spcPts val="3500"/>
              </a:lnSpc>
              <a:spcBef>
                <a:spcPts val="2100"/>
              </a:spcBef>
              <a:defRPr sz="2000" cap="all" spc="39" baseline="10000">
                <a:solidFill>
                  <a:srgbClr val="70BCE1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pPr>
            <a:endParaRPr/>
          </a:p>
        </p:txBody>
      </p:sp>
      <p:sp>
        <p:nvSpPr>
          <p:cNvPr id="123" name="제목 텍스트"/>
          <p:cNvSpPr txBox="1">
            <a:spLocks noGrp="1"/>
          </p:cNvSpPr>
          <p:nvPr>
            <p:ph type="title"/>
          </p:nvPr>
        </p:nvSpPr>
        <p:spPr>
          <a:xfrm>
            <a:off x="909637" y="1619250"/>
            <a:ext cx="7324726" cy="804863"/>
          </a:xfrm>
          <a:prstGeom prst="rect">
            <a:avLst/>
          </a:prstGeom>
        </p:spPr>
        <p:txBody>
          <a:bodyPr lIns="0" tIns="0" rIns="0" bIns="0"/>
          <a:lstStyle>
            <a:lvl1pPr defTabSz="412750">
              <a:lnSpc>
                <a:spcPct val="70000"/>
              </a:lnSpc>
              <a:defRPr sz="4000" spc="-200">
                <a:solidFill>
                  <a:srgbClr val="EBEBEB"/>
                </a:solidFill>
                <a:latin typeface="NanumGothic Bold"/>
                <a:ea typeface="NanumGothic Bold"/>
                <a:cs typeface="NanumGothic Bold"/>
                <a:sym typeface="NanumGothic Bold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09637" y="2489682"/>
            <a:ext cx="7324726" cy="2747963"/>
          </a:xfrm>
          <a:prstGeom prst="rect">
            <a:avLst/>
          </a:prstGeom>
        </p:spPr>
        <p:txBody>
          <a:bodyPr lIns="0" tIns="0" rIns="0" bIns="0" numCol="2" spcCol="366236"/>
          <a:lstStyle>
            <a:lvl1pPr marL="254000" indent="-254000" defTabSz="412750">
              <a:lnSpc>
                <a:spcPts val="2200"/>
              </a:lnSpc>
              <a:spcBef>
                <a:spcPts val="2200"/>
              </a:spcBef>
              <a:buClr>
                <a:srgbClr val="F56F2A"/>
              </a:buClr>
              <a:buSzPct val="80000"/>
              <a:buFontTx/>
              <a:defRPr sz="1600" spc="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54000" indent="-254000" defTabSz="412750">
              <a:lnSpc>
                <a:spcPts val="2200"/>
              </a:lnSpc>
              <a:spcBef>
                <a:spcPts val="2200"/>
              </a:spcBef>
              <a:buClr>
                <a:srgbClr val="F56F2A"/>
              </a:buClr>
              <a:buSzPct val="80000"/>
              <a:buFontTx/>
              <a:defRPr sz="1600" spc="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254000" indent="-254000" defTabSz="412750">
              <a:lnSpc>
                <a:spcPts val="2200"/>
              </a:lnSpc>
              <a:spcBef>
                <a:spcPts val="2200"/>
              </a:spcBef>
              <a:buClr>
                <a:srgbClr val="F56F2A"/>
              </a:buClr>
              <a:buSzPct val="80000"/>
              <a:buFontTx/>
              <a:defRPr sz="1600" spc="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54000" indent="-254000" defTabSz="412750">
              <a:lnSpc>
                <a:spcPts val="2200"/>
              </a:lnSpc>
              <a:spcBef>
                <a:spcPts val="2200"/>
              </a:spcBef>
              <a:buClr>
                <a:srgbClr val="F56F2A"/>
              </a:buClr>
              <a:buSzPct val="80000"/>
              <a:buFontTx/>
              <a:defRPr sz="1600" spc="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54000" indent="-254000" defTabSz="412750">
              <a:lnSpc>
                <a:spcPts val="2200"/>
              </a:lnSpc>
              <a:spcBef>
                <a:spcPts val="2200"/>
              </a:spcBef>
              <a:buClr>
                <a:srgbClr val="F56F2A"/>
              </a:buClr>
              <a:buSzPct val="80000"/>
              <a:buFontTx/>
              <a:defRPr sz="1600" spc="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736342" y="5605209"/>
            <a:ext cx="168759" cy="244655"/>
          </a:xfrm>
          <a:prstGeom prst="rect">
            <a:avLst/>
          </a:prstGeom>
        </p:spPr>
        <p:txBody>
          <a:bodyPr lIns="0" tIns="0" rIns="0" bIns="0"/>
          <a:lstStyle>
            <a:lvl1pPr algn="ctr" defTabSz="412750">
              <a:lnSpc>
                <a:spcPts val="2000"/>
              </a:lnSpc>
              <a:defRPr spc="-60" baseline="16666">
                <a:solidFill>
                  <a:srgbClr val="A6AAA9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471" y="1598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1" y="1598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직선 연결선 14"/>
          <p:cNvCxnSpPr/>
          <p:nvPr userDrawn="1"/>
        </p:nvCxnSpPr>
        <p:spPr bwMode="auto">
          <a:xfrm>
            <a:off x="351564" y="6480083"/>
            <a:ext cx="84391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/>
          <p:cNvCxnSpPr/>
          <p:nvPr userDrawn="1"/>
        </p:nvCxnSpPr>
        <p:spPr bwMode="auto">
          <a:xfrm>
            <a:off x="353162" y="715634"/>
            <a:ext cx="843914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2"/>
          <p:cNvSpPr txBox="1">
            <a:spLocks/>
          </p:cNvSpPr>
          <p:nvPr userDrawn="1"/>
        </p:nvSpPr>
        <p:spPr>
          <a:xfrm>
            <a:off x="356086" y="330196"/>
            <a:ext cx="7901795" cy="3599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pPr lvl="0" algn="l">
              <a:defRPr/>
            </a:pPr>
            <a:endParaRPr lang="en-US" altLang="ko-KR" sz="1385" b="1" dirty="0">
              <a:solidFill>
                <a:srgbClr val="4DBD51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 bwMode="auto">
          <a:xfrm>
            <a:off x="353159" y="338976"/>
            <a:ext cx="8439149" cy="25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8440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46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cxnSp>
        <p:nvCxnSpPr>
          <p:cNvPr id="8" name="직선 연결선 7"/>
          <p:cNvCxnSpPr/>
          <p:nvPr userDrawn="1"/>
        </p:nvCxnSpPr>
        <p:spPr bwMode="auto">
          <a:xfrm>
            <a:off x="353159" y="715634"/>
            <a:ext cx="843914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내용 개체 틀 18"/>
          <p:cNvSpPr>
            <a:spLocks noGrp="1"/>
          </p:cNvSpPr>
          <p:nvPr>
            <p:ph sz="quarter" idx="10"/>
          </p:nvPr>
        </p:nvSpPr>
        <p:spPr>
          <a:xfrm>
            <a:off x="353158" y="800708"/>
            <a:ext cx="8439149" cy="540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eaLnBrk="1" latinLnBrk="0" hangingPunct="1">
              <a:buFontTx/>
              <a:buNone/>
              <a:defRPr lang="ko-KR" altLang="en-US" sz="1366" b="1" baseline="0" smtClean="0">
                <a:latin typeface="Calibri" panose="020F0502020204030204" pitchFamily="34" charset="0"/>
                <a:ea typeface="맑은 고딕" panose="020B0503020000020004" pitchFamily="50" charset="-127"/>
                <a:cs typeface="+mj-cs"/>
              </a:defRPr>
            </a:lvl1pPr>
            <a:lvl2pPr marL="128592" indent="0">
              <a:buFontTx/>
              <a:buNone/>
              <a:defRPr lang="ko-KR" altLang="en-US" sz="1385" b="1" smtClean="0">
                <a:latin typeface="맑은 고딕" pitchFamily="50" charset="-127"/>
                <a:ea typeface="맑은 고딕" pitchFamily="50" charset="-127"/>
              </a:defRPr>
            </a:lvl2pPr>
            <a:lvl3pPr marL="313234" indent="0">
              <a:buFontTx/>
              <a:buNone/>
              <a:defRPr lang="ko-KR" altLang="en-US" sz="1385" b="1" smtClean="0">
                <a:latin typeface="맑은 고딕" pitchFamily="50" charset="-127"/>
                <a:ea typeface="맑은 고딕" pitchFamily="50" charset="-127"/>
              </a:defRPr>
            </a:lvl3pPr>
            <a:lvl4pPr marL="431932" indent="0">
              <a:buFontTx/>
              <a:buNone/>
              <a:defRPr lang="ko-KR" altLang="en-US" sz="1385" b="1" smtClean="0">
                <a:latin typeface="맑은 고딕" pitchFamily="50" charset="-127"/>
                <a:ea typeface="맑은 고딕" pitchFamily="50" charset="-127"/>
              </a:defRPr>
            </a:lvl4pPr>
            <a:lvl5pPr marL="561622" indent="0">
              <a:buFontTx/>
              <a:buNone/>
              <a:defRPr lang="ko-KR" altLang="en-US" sz="1385"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>
              <a:spcBef>
                <a:spcPct val="0"/>
              </a:spcBef>
            </a:pPr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9726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5141"/>
            <a:ext cx="9144000" cy="955212"/>
            <a:chOff x="0" y="5141"/>
            <a:chExt cx="9144000" cy="955212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5428DAA5-4975-4541-850F-0ABE8134D4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79000"/>
                      </a14:imgEffect>
                    </a14:imgLayer>
                  </a14:imgProps>
                </a:ext>
              </a:extLst>
            </a:blip>
            <a:srcRect l="20550" t="13965" r="4875" b="61265"/>
            <a:stretch/>
          </p:blipFill>
          <p:spPr>
            <a:xfrm>
              <a:off x="0" y="5141"/>
              <a:ext cx="2734147" cy="95521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5428DAA5-4975-4541-850F-0ABE8134D4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79000"/>
                      </a14:imgEffect>
                    </a14:imgLayer>
                  </a14:imgProps>
                </a:ext>
              </a:extLst>
            </a:blip>
            <a:srcRect l="92040" t="13965" r="6643" b="61265"/>
            <a:stretch/>
          </p:blipFill>
          <p:spPr>
            <a:xfrm>
              <a:off x="2589291" y="5141"/>
              <a:ext cx="6554709" cy="955212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 userDrawn="1"/>
        </p:nvSpPr>
        <p:spPr>
          <a:xfrm>
            <a:off x="0" y="430970"/>
            <a:ext cx="9144000" cy="369330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8" name="제목 텍스트"/>
          <p:cNvSpPr txBox="1">
            <a:spLocks noGrp="1"/>
          </p:cNvSpPr>
          <p:nvPr>
            <p:ph type="title"/>
          </p:nvPr>
        </p:nvSpPr>
        <p:spPr>
          <a:xfrm>
            <a:off x="549607" y="273068"/>
            <a:ext cx="7886701" cy="5123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9" name="Rectangle 43"/>
          <p:cNvSpPr/>
          <p:nvPr userDrawn="1"/>
        </p:nvSpPr>
        <p:spPr>
          <a:xfrm>
            <a:off x="8644270" y="6412191"/>
            <a:ext cx="499730" cy="246222"/>
          </a:xfrm>
          <a:prstGeom prst="rect">
            <a:avLst/>
          </a:prstGeom>
          <a:solidFill>
            <a:srgbClr val="2793DD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082">
              <a:lnSpc>
                <a:spcPct val="120000"/>
              </a:lnSpc>
              <a:spcBef>
                <a:spcPts val="600"/>
              </a:spcBef>
              <a:defRPr sz="9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803376" y="6415804"/>
            <a:ext cx="254235" cy="246221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21" name="Rectangle 43"/>
          <p:cNvSpPr/>
          <p:nvPr/>
        </p:nvSpPr>
        <p:spPr>
          <a:xfrm>
            <a:off x="404036" y="5140"/>
            <a:ext cx="63797" cy="780304"/>
          </a:xfrm>
          <a:prstGeom prst="rect">
            <a:avLst/>
          </a:prstGeom>
          <a:solidFill>
            <a:srgbClr val="2793DD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082">
              <a:lnSpc>
                <a:spcPct val="120000"/>
              </a:lnSpc>
              <a:spcBef>
                <a:spcPts val="600"/>
              </a:spcBef>
              <a:defRPr sz="11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61" y="6453000"/>
            <a:ext cx="677078" cy="2598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텍스트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3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30660" y="6400415"/>
            <a:ext cx="28469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텍스트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8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30660" y="6400415"/>
            <a:ext cx="28469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pPr marL="0" indent="0"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30660" y="6400415"/>
            <a:ext cx="28469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제목 텍스트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2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indent="0">
              <a:buSzTx/>
              <a:buFontTx/>
              <a:buNone/>
              <a:defRPr sz="1600"/>
            </a:pPr>
            <a:endParaRPr dirty="0"/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30660" y="6400415"/>
            <a:ext cx="28469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제목 텍스트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8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30660" y="6400415"/>
            <a:ext cx="28469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텍스트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30660" y="6400415"/>
            <a:ext cx="28469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텍스트"/>
          <p:cNvSpPr txBox="1">
            <a:spLocks noGrp="1"/>
          </p:cNvSpPr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30660" y="6400415"/>
            <a:ext cx="28469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268509" y="6217851"/>
            <a:ext cx="284691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 panose="020B0503020000020004" pitchFamily="50" charset="-127"/>
          <a:ea typeface="맑은 고딕" panose="020B0503020000020004" pitchFamily="50" charset="-127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 panose="020B0503020000020004" pitchFamily="50" charset="-127"/>
          <a:ea typeface="맑은 고딕" panose="020B0503020000020004" pitchFamily="50" charset="-127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 panose="020B0503020000020004" pitchFamily="50" charset="-127"/>
          <a:ea typeface="맑은 고딕" panose="020B0503020000020004" pitchFamily="50" charset="-127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 panose="020B0503020000020004" pitchFamily="50" charset="-127"/>
          <a:ea typeface="맑은 고딕" panose="020B0503020000020004" pitchFamily="50" charset="-127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 panose="020B0503020000020004" pitchFamily="50" charset="-127"/>
          <a:ea typeface="맑은 고딕" panose="020B0503020000020004" pitchFamily="50" charset="-127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7.wmf"/><Relationship Id="rId4" Type="http://schemas.openxmlformats.org/officeDocument/2006/relationships/package" Target="../embeddings/Microsoft_Word_Document1.docx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package" Target="../embeddings/Microsoft_Excel_Worksheet2.xls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1.wmf"/><Relationship Id="rId4" Type="http://schemas.openxmlformats.org/officeDocument/2006/relationships/package" Target="../embeddings/Microsoft_Excel_Worksheet3.xls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="" xmlns:a16="http://schemas.microsoft.com/office/drawing/2014/main" id="{C7985FBC-970E-FA47-AF54-1263AEACD277}"/>
              </a:ext>
            </a:extLst>
          </p:cNvPr>
          <p:cNvSpPr txBox="1"/>
          <p:nvPr/>
        </p:nvSpPr>
        <p:spPr>
          <a:xfrm>
            <a:off x="7011082" y="5995863"/>
            <a:ext cx="1809068" cy="274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450" tIns="44450" rIns="44450" bIns="44450">
            <a:spAutoFit/>
          </a:bodyPr>
          <a:lstStyle>
            <a:lvl1pPr algn="ctr">
              <a:tabLst>
                <a:tab pos="939800" algn="l"/>
              </a:tabLst>
              <a:defRPr sz="1600">
                <a:solidFill>
                  <a:srgbClr val="80808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r"/>
            <a:r>
              <a:rPr sz="1200" b="1" dirty="0">
                <a:solidFill>
                  <a:schemeClr val="bg1"/>
                </a:solidFill>
              </a:rPr>
              <a:t>201</a:t>
            </a:r>
            <a:r>
              <a:rPr lang="en-US" sz="1200" b="1" dirty="0">
                <a:solidFill>
                  <a:schemeClr val="bg1"/>
                </a:solidFill>
              </a:rPr>
              <a:t>9</a:t>
            </a:r>
            <a:r>
              <a:rPr sz="1200" b="1" dirty="0">
                <a:solidFill>
                  <a:schemeClr val="bg1"/>
                </a:solidFill>
              </a:rPr>
              <a:t>. </a:t>
            </a:r>
            <a:r>
              <a:rPr lang="en-US" sz="1200" b="1" dirty="0">
                <a:solidFill>
                  <a:schemeClr val="bg1"/>
                </a:solidFill>
              </a:rPr>
              <a:t>0</a:t>
            </a:r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r>
              <a:rPr sz="1200" b="1" dirty="0">
                <a:solidFill>
                  <a:schemeClr val="bg1"/>
                </a:solidFill>
              </a:rPr>
              <a:t>.</a:t>
            </a:r>
            <a:r>
              <a:rPr lang="en-US" altLang="ko-KR" sz="1200" b="1" dirty="0">
                <a:solidFill>
                  <a:schemeClr val="bg1"/>
                </a:solidFill>
              </a:rPr>
              <a:t> 04.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="" xmlns:a16="http://schemas.microsoft.com/office/drawing/2014/main" id="{CFD9C16C-F832-BF45-8372-76F514648FC6}"/>
              </a:ext>
            </a:extLst>
          </p:cNvPr>
          <p:cNvSpPr txBox="1"/>
          <p:nvPr/>
        </p:nvSpPr>
        <p:spPr>
          <a:xfrm>
            <a:off x="808906" y="2813447"/>
            <a:ext cx="7526188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844082">
              <a:defRPr sz="2400" b="1">
                <a:solidFill>
                  <a:srgbClr val="333333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lang="ko-KR" altLang="en-US" sz="4000" dirty="0" smtClean="0">
                <a:ln w="0"/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비즈니스 분석가</a:t>
            </a:r>
            <a:r>
              <a:rPr lang="en-US" altLang="ko-KR" sz="4000" dirty="0" smtClean="0">
                <a:ln w="0"/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(BA)</a:t>
            </a:r>
            <a:r>
              <a:rPr lang="ko-KR" altLang="en-US" sz="4000" dirty="0" smtClean="0">
                <a:ln w="0"/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 과정 </a:t>
            </a:r>
            <a:r>
              <a:rPr lang="en-US" altLang="ko-KR" sz="4000" dirty="0" smtClean="0">
                <a:ln w="0"/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(Business Analyst Training)</a:t>
            </a:r>
            <a:endParaRPr lang="en-US" altLang="ko-KR" sz="4000" dirty="0">
              <a:ln w="0"/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850D4C1-5651-F645-B578-100726C85785}"/>
              </a:ext>
            </a:extLst>
          </p:cNvPr>
          <p:cNvSpPr/>
          <p:nvPr/>
        </p:nvSpPr>
        <p:spPr>
          <a:xfrm>
            <a:off x="3080602" y="1500736"/>
            <a:ext cx="2982797" cy="577816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RPA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사전교육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158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복잡성 정의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9" y="1647731"/>
            <a:ext cx="3348434" cy="466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01336" y="1613441"/>
            <a:ext cx="625658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복잡도의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프로젝트는 문자열 적용 함수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콜렉션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포멧팅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 등과 같은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.NET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능력과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기술이 필요하며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SAP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Citrix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환경이나 터미널 에뮬레이터 등의 환경에서의 구동이 필요하고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개발기간은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4-6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 정도 소요됨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3260" y="3305081"/>
            <a:ext cx="55346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복잡도의 프로젝트는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SAP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Citrix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등의 응용 프로그램 간의 데이터 전송이 필요하며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주의 개발기간이 소요됨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2922" y="4505231"/>
            <a:ext cx="506499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복잡도의 프로젝트는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데스크탑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어플리케이션이나 웹 어플리케이션 등을 레코더 활용 후 약간의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커스터마이징을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쉽게 구현 가능한 수준임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스크래핑이나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스크린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스크래핑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등의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스크래핑이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포함될 수 있으며 통상적으로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주의 개발 기간이 소요됨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410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가능성 도출 요소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812" y="2203442"/>
            <a:ext cx="5257423" cy="42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3957" y="1755279"/>
            <a:ext cx="2978123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유형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매뉴얼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반복적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수행하는 프로세스이며 대부분의 경우에서 동일하게 반복되는 프로세스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일부 매뉴얼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반복적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수행하는 프로세스이며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Macro, Outlook plug-in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등을 활용한 자동화 요소를 포함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자동화된 프로세스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내용에 대한 주석 필요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반복적이지 않은 매뉴얼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수행하는 프로세스이며 경우에 따라 수행방식이 다름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87" y="4896767"/>
            <a:ext cx="1964142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규칙 기반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의사결정 필요 시 사용자의 경험이 아닌 업무 규정이나 사전 정의된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로직에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의해 판단하는 경우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5426" y="1741327"/>
            <a:ext cx="3403639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입력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위치에 내용이 위치해 있을 경우 표준 입력임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송장 내에 송장번호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일자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금액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송장명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등이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항상 고정된 위치에 있는 경우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정보가 입력 유형에 따라 내용의 위치가 다른 경우 표준 입력이 아님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9976" y="3425272"/>
            <a:ext cx="2507760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또는 어플리케이션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3-6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이내에 변경될 예정인 프로세스 또는 어플리케이션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ERP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시스템의 메이저 업그레이드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재설계 등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5492" y="5109217"/>
            <a:ext cx="1955501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알려지지 않은 예외 가능성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확인된 정보만으로는 처리가 불가하며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외부의 문의나 승인이 필요한 후속 조치가 불명확한 프로세스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410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측면 기대효과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306" y="2381470"/>
            <a:ext cx="5136478" cy="295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0548" y="2434055"/>
            <a:ext cx="181334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FTE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감소 측면에서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RPA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비용 절감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7823" y="2085533"/>
            <a:ext cx="181334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신속성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비즈니스를 기존보다 신속하게 수행 가능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7526" y="2085533"/>
            <a:ext cx="208495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만족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자동화를 통한 고객 만족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접수창구 자동화를 통한 고객 문의 신속 응대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2654" y="3135114"/>
            <a:ext cx="20849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컴플라이언스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규정 요구사항을 준수할 수 있는 능력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0548" y="4769849"/>
            <a:ext cx="226602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생산성 향상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처리시간 단축을 통한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AHT(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처리시간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즉 단위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내 처리량 증대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65641" y="5333469"/>
            <a:ext cx="226602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품질 향상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감소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로봇은 규정된 되로 실행되므로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오류율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0%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0828" y="4660956"/>
            <a:ext cx="226602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유연성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근시일의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예측 업무량에 따라 로봇 수를 유연하게 조절 가능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410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쿼드런트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9" y="1573487"/>
            <a:ext cx="8397875" cy="474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60706" y="5608426"/>
            <a:ext cx="498206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업무량 증가 등과 같은 비즈니스 사유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정규화 및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컴플라이언스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사유 등을 추가적으로 고려하여 프로세스 우선순위 도출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410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구현 전략 도출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68511"/>
              </p:ext>
            </p:extLst>
          </p:nvPr>
        </p:nvGraphicFramePr>
        <p:xfrm>
          <a:off x="344489" y="1596173"/>
          <a:ext cx="8383053" cy="442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7579"/>
                <a:gridCol w="1197579"/>
                <a:gridCol w="1197579"/>
                <a:gridCol w="1197579"/>
                <a:gridCol w="1197579"/>
                <a:gridCol w="1197579"/>
                <a:gridCol w="1197579"/>
              </a:tblGrid>
              <a:tr h="8848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Pilot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M1-M3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b="1" baseline="30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</a:t>
                      </a:r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Wave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M4-M7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b="1" baseline="30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nd</a:t>
                      </a:r>
                      <a:r>
                        <a:rPr lang="en-US" altLang="ko-KR" b="1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Wave</a:t>
                      </a:r>
                    </a:p>
                    <a:p>
                      <a:pPr algn="ctr" latinLnBrk="1"/>
                      <a:r>
                        <a:rPr lang="en-US" altLang="ko-KR" b="1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M7-M10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b="1" baseline="30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</a:t>
                      </a:r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Wave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M10-M14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en-US" altLang="ko-KR" b="1" baseline="30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</a:t>
                      </a:r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Wave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M12-M17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Closure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M16-M18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884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액티비티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즉시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건 및 적용 용이 건 중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case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 케이스 구축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즉시 적용 건 완료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용이 건 완료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개선 건 완료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대상 구현 완료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884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액티비티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가치 제안 시연 케이스 생성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신뢰도 증가 및 추가 구매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업무용 자동화 배포 대상 점검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장기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개선 대상 전략 점검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884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액티비티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조직 변화사항 영향도 확인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RPA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업무를 어떻게 변화시켰는지에 대한 직원 체험 사례 준비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 기반 가상 작업자 라이브러리 구축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884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액티비티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진행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재평가 수행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10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28" y="1791491"/>
            <a:ext cx="4703467" cy="195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3955" y="2250304"/>
            <a:ext cx="297812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GENERAL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명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위치 및 지역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실무자 명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93937" y="2250304"/>
            <a:ext cx="126277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설명 기술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481" y="4212978"/>
            <a:ext cx="2615992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입력양식은 표준화 여부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입력 유형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입력 유형에 대한 설명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이미지나 수기 문서 스캔 여부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비정형 텍스트 포함 여부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7704" y="4167711"/>
            <a:ext cx="1910264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FTE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케이스 및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트랜젝션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빈도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AHT(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시간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단계 수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7242" y="4167711"/>
            <a:ext cx="2615992" cy="150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DESCRIPTION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언어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설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품질 점검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프로세스의 수작업 및 반복 여부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규정 기반 프로세스 여부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3-6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사이 변경 예정 프로세스 또는 시스템 여부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알려지지 않은 예외 비율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6763" y="4181620"/>
            <a:ext cx="2340848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시스템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자동화된 프로세스 단계 여부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환경 여부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접속 방식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(Citrix/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원격접속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응용프로그램 수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049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36" y="1492010"/>
            <a:ext cx="877887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294644" y="1629652"/>
            <a:ext cx="7514378" cy="75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전제 조건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표준 처리 절차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맵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조직도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 매뉴얼 등 프로세스 관련 문서 취합 및 이해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294644" y="2716155"/>
            <a:ext cx="7514378" cy="112251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목표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프로세스에 대한 심도 깊은 이해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As-Is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프로세스 흐름과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RPA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와 관련된 모든 데이터를 문서화 하고 프로세스 책임자와 확인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To-Be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흐름 개요 설계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RPA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구현 개발자들에게 전달할 문서 생성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294644" y="4445356"/>
            <a:ext cx="7514378" cy="1970447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접근방식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책임자 및 실무자와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회의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구성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개요 정리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프로세스의 복잡도 및 어려운 부분에 대해 이해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실무자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워크샵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구성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매트릭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작성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범위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관련 어플리케이션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FTE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수치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볼륨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AHT, SLA,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시간 종속성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어려운 점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복잡도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역할 관련 이해관계자 등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단위 수준의 설명서 또는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레코딩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자료를 통한 프로세스 정의서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(PDD)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준비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RPA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대상과 비대상 표기 및 지속적인 검증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해당 사유 기록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410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수행내용 및 산출물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1539377"/>
            <a:ext cx="9053513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294644" y="1837958"/>
            <a:ext cx="7261928" cy="1970447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관련 정보 및 데이터 수집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시나리오를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위한 상위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수준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맵과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프로세스 책임자의 검수 사인오프 준비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책임자의 프로세스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맵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검수 후 추가 시나리오 및 비즈니스 규칙 등 보완사항 반영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MS Visio /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Aris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등 프로세스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매핑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툴을 통한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L4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준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세부 프로세스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맵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시나리오 포함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준비 후 프로세스 책임자 검수 및 보완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세부적인 비즈니스 규칙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역할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매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트릭스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및 출력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세부사항 등을 포함한 프로세스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정의서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(PDD)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준비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PDD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대한 프로세스 책임자 검수 및 보완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검수 사인오프 수행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783" y="5213920"/>
            <a:ext cx="111623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취합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575" y="5213920"/>
            <a:ext cx="11162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수준 프로세스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작성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9704" y="5213920"/>
            <a:ext cx="111623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5939" y="5213920"/>
            <a:ext cx="111623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시나리오 및 비즈니스 규칙 추가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5015" y="5213920"/>
            <a:ext cx="111623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93144" y="5213920"/>
            <a:ext cx="11162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L4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수준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설명 작성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1273" y="5213920"/>
            <a:ext cx="11162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To-Be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솔루션 설명 작성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98455" y="5213920"/>
            <a:ext cx="11162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정의서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(PDD)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확정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사인오프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049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취합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549607" y="1473904"/>
            <a:ext cx="8259415" cy="492379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매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트릭스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사용 중인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워크플로우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/BPM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도구에서 발췌하거나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운영팀에서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제공된 작업분석 자료 활용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업무량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AHT(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평균 작업 시간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프로세스와 관련된 총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FTE</a:t>
            </a: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정보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시작 및 종료 시간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시간 종속성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예상되는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업무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증가량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관련된 이해관계자 및 그들의 역할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및 입력 유형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구조화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비구조화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표준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비표준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출력 및 출력 유형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인프라 요구사항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환경 가용여부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UiPath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구동을 위한 하드웨어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소프트웨어 요구사항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en-US" altLang="ko-KR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 어플리케이션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각 어플리케이션의 기반 기술 정리 및 이해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프로세스에서 사용되는 모든 어플리케이션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캡쳐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동일 어플리케이션에서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SAP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Mainframe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등에 로그인 하는 것과 같이 다른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인스턴스를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사용하는 경우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en-US" altLang="ko-KR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Thin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또는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Thick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클라이언트 여부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Thine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클라이언트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Citrix / VDI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원격데스크톱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Thick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클라이언트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데스크톱 구동 어플리케이션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209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수준 프로세스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434873"/>
            <a:ext cx="8343900" cy="499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58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90" y="2300505"/>
            <a:ext cx="8397875" cy="352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1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분석가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(BA)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역할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44403"/>
            <a:ext cx="859247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(Business Analyst - BA)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현업 담당자와 개발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간의 원활한 소통을 위한 역할을 합니다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4298" y="1787214"/>
            <a:ext cx="28785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현업 담당자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00763" y="1787214"/>
            <a:ext cx="28785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131682" y="2335816"/>
            <a:ext cx="2788467" cy="75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비즈니스 요구사항 및 문제점을 이해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050623" y="3300570"/>
            <a:ext cx="2920210" cy="75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의도한 내용 대로 구현되었는지 검증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5721036" y="2335816"/>
            <a:ext cx="3073363" cy="75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요구사항을 기술적인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내용으로 해석한 뒤 수준 높은 구현방안을 제공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5721036" y="3300570"/>
            <a:ext cx="2920210" cy="75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설계 지원 및 구현 내용 확정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0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937442" y="4861763"/>
            <a:ext cx="6498866" cy="75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6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비즈니스 분석가</a:t>
            </a:r>
            <a:r>
              <a:rPr lang="en-US" altLang="ko-KR" sz="16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(BA)</a:t>
            </a:r>
            <a:r>
              <a:rPr lang="ko-KR" altLang="en-US" sz="16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역할</a:t>
            </a:r>
            <a:endParaRPr lang="en-US" altLang="ko-KR" sz="16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6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요건 당사자인 현업 담당자와 개발팀 간의 소통을 위한 가교 역할</a:t>
            </a:r>
            <a:endParaRPr lang="ko-KR" altLang="en-US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25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매핑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SIPOC ( Supplier, Input, Process, Output, Customer 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4" y="2227260"/>
            <a:ext cx="7665891" cy="323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7958" y="3131148"/>
            <a:ext cx="113434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원재료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제조자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공급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2604" y="3131148"/>
            <a:ext cx="113434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투입인력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자원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8304" y="3131148"/>
            <a:ext cx="113434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제품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납기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품질향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309" y="3131148"/>
            <a:ext cx="131645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청장년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제공자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0743" y="3131148"/>
            <a:ext cx="131645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만족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품질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재고 절감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58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매핑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L4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73" y="1488927"/>
            <a:ext cx="5939074" cy="520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58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02" y="3639494"/>
            <a:ext cx="4768198" cy="264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549608" y="2089589"/>
            <a:ext cx="3289062" cy="430810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및 하위 프로세스에서 필요로 하는 입력에 대한 식별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입력을 필요로 하는 어플리케이션 유형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파일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화면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이메일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스캔 송장 등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구조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어떠한 구조 및 양식이 필요한지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캡쳐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필요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필드 식별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필요 필드의 구분 가능한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식별자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필요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위치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파일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어플리케이션이 접속되는 위치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To-Be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위해서 모든 세부 입력이 분석되어야 하고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표준화 방법을 고려해야 함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액티비티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단위 별 기존 입력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RPA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위해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To-Be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에서 추가될 입력</a:t>
            </a:r>
            <a:endParaRPr lang="en-US" altLang="ko-KR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1303" y="1662224"/>
            <a:ext cx="1572836" cy="307775"/>
          </a:xfrm>
          <a:prstGeom prst="rect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입력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07980" y="1662224"/>
            <a:ext cx="1572836" cy="307775"/>
          </a:xfrm>
          <a:prstGeom prst="rect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출력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1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4936285" y="2089589"/>
            <a:ext cx="3289062" cy="430810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이미 출력이 존재하거나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RPA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위해 추가되어야 하는 출력을 식별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출력 유형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신규 레코드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리포트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파일 등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파일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폴더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리포트 등 출력 유형의 속성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캡쳐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목적지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구조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내용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후속 작업 등</a:t>
            </a:r>
            <a:endParaRPr lang="en-US" altLang="ko-KR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52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설명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771650"/>
            <a:ext cx="32575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513396" y="1727469"/>
            <a:ext cx="2664374" cy="118776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 입력 단위 문서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스크린샷을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포함한 키 입력 단위 프로세스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액티비티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실무자가 어플리케이션 단에서 각각의 모든 행위를 수행한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캡처</a:t>
            </a:r>
            <a:endParaRPr lang="en-US" altLang="ko-KR" sz="10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스크린샷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도구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MS Screen Recorder / </a:t>
            </a:r>
            <a:r>
              <a:rPr lang="en-US" altLang="ko-KR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Epiplex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등</a:t>
            </a:r>
            <a:endParaRPr lang="en-US" altLang="ko-KR" sz="10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158844" y="5157389"/>
            <a:ext cx="6418906" cy="118776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업무 규칙 라이브러리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endParaRPr lang="en-US" altLang="ko-KR" sz="10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업무 규칙 라이브러리 또는 개별 업무 규칙 정의서 등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PDD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문서 작성에 필요한 모든 문서 또는 파일</a:t>
            </a:r>
            <a:endParaRPr lang="en-US" altLang="ko-KR" sz="10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로봇은 업무 규칙 라이브러리를 직접 참조하여 업무 규칙을 적용할 수 있음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향후 규칙이 변경될 경우를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고려했을때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라이브러리에 직접 참조하여야 변경에 따른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영향도를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줄일 수 있음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업무 규칙에 대한 인덱스 생성 후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As-Is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설명에서 참조할 수 있음</a:t>
            </a:r>
            <a:endParaRPr lang="en-US" altLang="ko-KR" sz="10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200775" y="1727469"/>
            <a:ext cx="2856836" cy="147745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비디오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레코딩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수행 내용을 비디오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레코딩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내 복잡한 복잡한 업무 규칙 적용 시 유용</a:t>
            </a:r>
            <a:endParaRPr lang="en-US" altLang="ko-KR" sz="10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적절한 설명 음성을 같이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레코딩하기를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권장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비디오에 대한 인덱스 생성 후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As-Is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설명에서 참조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8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52016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제외 대상 문서화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1303" y="1680330"/>
            <a:ext cx="1572836" cy="307775"/>
          </a:xfrm>
          <a:prstGeom prst="rect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대상 제외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303" y="3916532"/>
            <a:ext cx="2130950" cy="307775"/>
          </a:xfrm>
          <a:prstGeom prst="rect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대상 제외 시 영향도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9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21303" y="2143907"/>
            <a:ext cx="7604044" cy="13778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규정 상의 요구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반드시 팀 구성원인 사람에 의한 통제가 필요한 경우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액티비티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및 어플리케이션이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3-6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개월 이내 변경 예정인 경우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양식을 표준화할 수 없거나 비정형 텍스트 또는 낮은 품질의 스캔 이미지가 포함되는 경우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사람의 경험이 포함되어야 하는 등의 복잡함을 요하는 입력이 필요한 경우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별도의 자동화가 진행되는 경우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자동화에 투입되는 비용 및 노력이 기대효과에 미치지 못하는 경우</a:t>
            </a:r>
            <a:endParaRPr lang="en-US" altLang="ko-KR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21302" y="4443484"/>
            <a:ext cx="8006649" cy="137788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자동화 제외 대상에 포함될 경우 사람의 개입이 여전히 필요하며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레벨에서 아래의 사항을 점검해야 함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수행 단계의 순서 변경 필요 여부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로봇이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재시작되어야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하는지에 대한 여부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로봇이 해당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액티비티가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선행 처리될 때 까지 대기 여부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71463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로봇이 사람에 의해 매뉴얼로 수행된 결과를 사용해야 하는지 여부</a:t>
            </a:r>
            <a:endParaRPr lang="en-US" altLang="ko-KR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8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예외 처리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8" y="1467137"/>
            <a:ext cx="8428624" cy="493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21303" y="1971900"/>
            <a:ext cx="1922721" cy="51781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필수 세부사항이 누락되었거나 불완전한 경우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이메일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첨부가 불가한 경우</a:t>
            </a:r>
            <a:endParaRPr lang="en-US" altLang="ko-KR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587537" y="1971900"/>
            <a:ext cx="1922721" cy="51781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어플리케이션의 반응이 없는 경우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로그인이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실패할 경우</a:t>
            </a:r>
            <a:endParaRPr lang="en-US" altLang="ko-KR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58766" y="5267358"/>
            <a:ext cx="1922721" cy="68982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이전에 발생한 경우 존재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각 케이스에 대한 명확한 처리방안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또는 우회방안이 정의되어 있음</a:t>
            </a:r>
            <a:endParaRPr lang="en-US" altLang="ko-KR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2413903" y="5267358"/>
            <a:ext cx="1995135" cy="113939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이전에 발생한 적 없는 새로운 예외이며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외부 요인에 의한 상황이고 사전 예측이 불가함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만약 발생할 경우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의사결정권자에게 대응방안 수립을 위해 보고되어야 함</a:t>
            </a:r>
            <a:endParaRPr lang="en-US" altLang="ko-KR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4749698" y="5339782"/>
            <a:ext cx="1819733" cy="68982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이전에 발생한 경험이 있는 경우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대응방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또는 처리 가능한 우회방안이 존재</a:t>
            </a:r>
            <a:endParaRPr lang="en-US" altLang="ko-KR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841048" y="5294517"/>
            <a:ext cx="1819733" cy="68982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이전에 발생한 적 없는 새로운 예외이거나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또는 사용된 어플리케이션과 무관하게 발생한 경우임</a:t>
            </a:r>
            <a:endParaRPr lang="en-US" altLang="ko-KR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8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심층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RPA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솔루션 정의 및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36" y="1764027"/>
            <a:ext cx="893127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1775" y="2598467"/>
            <a:ext cx="195509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en-US" altLang="ko-KR" dirty="0" smtClean="0">
                <a:solidFill>
                  <a:srgbClr val="2793D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PDD </a:t>
            </a:r>
            <a:r>
              <a:rPr lang="ko-KR" altLang="en-US" dirty="0" smtClean="0">
                <a:solidFill>
                  <a:srgbClr val="2793D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</a:t>
            </a:r>
            <a:r>
              <a:rPr lang="ko-KR" altLang="en-US" dirty="0">
                <a:solidFill>
                  <a:srgbClr val="2793D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endParaRPr lang="en-US" altLang="ko-KR" dirty="0">
              <a:solidFill>
                <a:srgbClr val="2793D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7188" y="2475357"/>
            <a:ext cx="145761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en-US" altLang="ko-KR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PDD</a:t>
            </a:r>
          </a:p>
          <a:p>
            <a:pPr algn="ctr"/>
            <a:r>
              <a:rPr lang="ko-KR" altLang="en-US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검수 및 보완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048" y="2475357"/>
            <a:ext cx="145761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솔루션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497" y="4200927"/>
            <a:ext cx="25621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solidFill>
                  <a:srgbClr val="2793D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 정보 수집 및 프로세스 설명 문서에 포함</a:t>
            </a:r>
            <a:endParaRPr lang="en-US" altLang="ko-KR" sz="1200" dirty="0">
              <a:solidFill>
                <a:srgbClr val="2793D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2086" y="4336722"/>
            <a:ext cx="256213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책임자 및 개발팀 동의를 득함</a:t>
            </a:r>
            <a:r>
              <a:rPr lang="en-US" altLang="ko-KR" sz="12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2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구축기간 동안 예측하지 못한 변경사항 발생 시 지속적인 현행화 필요</a:t>
            </a:r>
            <a:r>
              <a:rPr lang="en-US" altLang="ko-KR" sz="12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2617" y="4336722"/>
            <a:ext cx="256213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솔루션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아키텍트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RPA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개발자와 협업 하여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RPA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솔루션 설계 수행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솔루션 설계문서 작성 시 솔루션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아키텍트의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도움이 필요하며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완료된 문서를 개발팀에 전달함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690796"/>
              </p:ext>
            </p:extLst>
          </p:nvPr>
        </p:nvGraphicFramePr>
        <p:xfrm>
          <a:off x="2774886" y="109592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문서" showAsIcon="1" r:id="rId4" imgW="914400" imgH="792360" progId="Word.Document.12">
                  <p:embed/>
                </p:oleObj>
              </mc:Choice>
              <mc:Fallback>
                <p:oleObj name="문서" showAsIcon="1" r:id="rId4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4886" y="109592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58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4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수행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UAT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라이프사이클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BA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4" y="1987049"/>
            <a:ext cx="6863862" cy="434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2939004" y="1591652"/>
            <a:ext cx="3027230" cy="46348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목적 달성을 위한 접근방식 및 테스트 제공을 위한 표준 정의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030381" y="2875491"/>
            <a:ext cx="1873295" cy="917917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사전 준비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계획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시나리오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케이스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데이터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030381" y="4468892"/>
            <a:ext cx="1873295" cy="80022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수행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성공 및 실패 테스트 보고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수정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UAT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수행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결과 보고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268255" y="4869003"/>
            <a:ext cx="1873295" cy="400111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결함 추적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디버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깅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268255" y="2875491"/>
            <a:ext cx="1873295" cy="400111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UAT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사인오프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세부 보고 및 분석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2758377" y="5848541"/>
            <a:ext cx="3072055" cy="28970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 수행 결과는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사람의 수행 결과와 동일해야 함 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8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4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수행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UAT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전제 조건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549607" y="1591654"/>
            <a:ext cx="8114559" cy="385853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시나리오는 전체 비즈니스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use-case,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예외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업무 규칙을 포함해야 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데이터가 확보되어야 함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프로세스를 위한 입력 필요 데이터</a:t>
            </a:r>
            <a:endParaRPr lang="en-US" altLang="ko-KR" sz="14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트랜젝션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목록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전기를 위한 오픈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트랜젝션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이메일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문서 등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endParaRPr lang="en-US" altLang="ko-KR" sz="14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환경이 준비되어야 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619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+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오케스트레이터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테스트 환경</a:t>
            </a:r>
            <a:endParaRPr lang="en-US" altLang="ko-KR" sz="14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619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어플리케이션 테스트 환경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619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주기를 확인해야 함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일일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격주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월간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분기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3619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일자 환경 변경 여부 점검</a:t>
            </a:r>
            <a:endParaRPr lang="en-US" altLang="ko-KR" sz="14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619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실행을 위한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EOD/EOM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필요 여부 점검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619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필요할 경우 데이터 복원될 수 있는 횟수에 대해 알아야 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동일 환경의 다른 프로젝트와의 종속성을 파악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회 실행 시 소요 추정 시간을 알아야 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개발자에게 중간단계의 출력 확인 방법을 명확히 알아야 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55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4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수행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UAT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구체화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9" y="1729998"/>
            <a:ext cx="8411811" cy="391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549607" y="2035273"/>
            <a:ext cx="2447090" cy="68077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로봇이 사용자와 동일한 수행을 하여 동일한 결과를 산출해야 함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신규 결과의 경우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PDD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기술된 것과 동일하게 산출되었는지 테스트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417183" y="2035272"/>
            <a:ext cx="2447090" cy="8799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수행 시간 및 시작 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종료 시간 정의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수행 시간 및 테스트 수행자의 일정을 고려하여 일정 수립</a:t>
            </a:r>
            <a:endParaRPr lang="en-US" altLang="ko-KR" sz="9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모든 테스트 수행자가 동일 공간에서 수행하는 것이 바람직함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305238" y="2035272"/>
            <a:ext cx="2447090" cy="8799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책임자 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실무자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BA Developer</a:t>
            </a: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BA</a:t>
            </a: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CoE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Support Team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440971" y="4289587"/>
            <a:ext cx="1070959" cy="68077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UAT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환경에서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개발자에 의한 데모 수행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450024" y="3610579"/>
            <a:ext cx="1061905" cy="6337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트레이닝 미팅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608868" y="3610579"/>
            <a:ext cx="1098118" cy="6337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동일 환경에서 로봇이 수행할 동일 </a:t>
            </a:r>
            <a:r>
              <a:rPr lang="ko-KR" altLang="en-US" sz="9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테스크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수행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581709" y="4289587"/>
            <a:ext cx="1206760" cy="68077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데이터가 동일할 경우 운영에서 직접 수행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2815628" y="3610579"/>
            <a:ext cx="1098118" cy="6337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수행 테스트 기준을 위해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모든 결과 기록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2788469" y="4289587"/>
            <a:ext cx="1206760" cy="68077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중간 및 최종 결과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리포트 생성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이메일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발송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스크린샷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등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4083833" y="3610579"/>
            <a:ext cx="1098118" cy="6337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환경 복원 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필요 시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5290593" y="3610579"/>
            <a:ext cx="1098118" cy="6337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 수행 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결과 비교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497353" y="3610579"/>
            <a:ext cx="1098118" cy="6337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 기록 및 디버깅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결과 측정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매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트릭스 작성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470194" y="4289586"/>
            <a:ext cx="1206760" cy="1939197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보고 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실행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계획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vs.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실제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성공률</a:t>
            </a:r>
            <a:endParaRPr lang="en-US" altLang="ko-KR" sz="9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기능 및 팀 단위로 분할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사전 정의된 양식 및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app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세부사항 보고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중요사항에 대한 처리방침 수립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7757366" y="3610579"/>
            <a:ext cx="1098118" cy="6337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성공 범주에 도달할 때 까지 테스트 반복 수행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7730207" y="4289587"/>
            <a:ext cx="1206760" cy="68077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종료 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성공 범주 정의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사인 오프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58243" y="5631256"/>
            <a:ext cx="1650391" cy="68077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테스트 시나리오 양식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0488" indent="-809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4400" algn="l"/>
                <a:tab pos="7315200" algn="r"/>
              </a:tabLst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 기록 양식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69434"/>
              </p:ext>
            </p:extLst>
          </p:nvPr>
        </p:nvGraphicFramePr>
        <p:xfrm>
          <a:off x="2079815" y="557556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워크시트" showAsIcon="1" r:id="rId4" imgW="914400" imgH="792360" progId="Excel.Sheet.12">
                  <p:embed/>
                </p:oleObj>
              </mc:Choice>
              <mc:Fallback>
                <p:oleObj name="워크시트" showAsIcon="1" r:id="rId4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815" y="557556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58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1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분석가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(BA)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역할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에게 필요한 자질은 아래와 같습니다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0" y="2068142"/>
            <a:ext cx="3738852" cy="345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993236" y="3380643"/>
            <a:ext cx="287854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자질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5350" y="1728066"/>
            <a:ext cx="262504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및 산업 전반 지식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작업환경에 대한 이해 필요</a:t>
            </a:r>
            <a:endParaRPr lang="en-US" altLang="ko-KR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8940" y="1728066"/>
            <a:ext cx="262504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호기심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관련된 모든 부분을 확인하기 위해 지속적으로 학습</a:t>
            </a:r>
            <a:endParaRPr lang="en-US" altLang="ko-KR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11922" y="3554789"/>
            <a:ext cx="262504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인내심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결과를 도출하기 까지 많은 시간이 소요될 수 있음</a:t>
            </a:r>
            <a:endParaRPr lang="en-US" altLang="ko-KR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7795" y="5022115"/>
            <a:ext cx="2625045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능력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요구사항에 대하여 다양한 측면에서 명확하고 논리적인 단계를 거쳐 분석해야 함</a:t>
            </a:r>
            <a:endParaRPr lang="en-US" altLang="ko-KR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249" y="3554789"/>
            <a:ext cx="262504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의사소통 능력</a:t>
            </a:r>
          </a:p>
          <a:p>
            <a:pPr algn="ctr"/>
            <a:r>
              <a:rPr lang="ko-KR" altLang="en-US" sz="14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경청하고</a:t>
            </a:r>
            <a:r>
              <a:rPr lang="en-US" altLang="ko-KR" sz="14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주의깊게</a:t>
            </a:r>
            <a:r>
              <a:rPr lang="ko-KR" altLang="en-US" sz="14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관찰하며 올바른 질문을 던져야 함</a:t>
            </a:r>
            <a:endParaRPr lang="en-US" altLang="ko-KR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0415" y="5022115"/>
            <a:ext cx="2625045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력</a:t>
            </a:r>
            <a:endParaRPr lang="ko-KR" altLang="en-US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최적의 솔루션을 찾기 위해 세부적인 부분부터 전체 모습까지 염두에 두어야 함</a:t>
            </a:r>
            <a:endParaRPr lang="en-US" altLang="ko-KR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028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Go-Live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30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Go-Live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준비 단계의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4" y="1702958"/>
            <a:ext cx="6824994" cy="449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3" y="2025787"/>
            <a:ext cx="10668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9" y="4076154"/>
            <a:ext cx="1266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012151" y="1718687"/>
            <a:ext cx="5009220" cy="79608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 교육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처리절차 현행화 지원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RPA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사용자 매뉴얼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현행화된 프로젝트 산출물 인수인계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012151" y="2823210"/>
            <a:ext cx="5009220" cy="79608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운영 프로세스 관련 팀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이관 후 모니터링 지원 보장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인수인계 후에도 문제가 없도록 해야 함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012151" y="3773824"/>
            <a:ext cx="5009220" cy="79608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CoE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지원조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직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후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모니터링 지원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보장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인수인계 후 예외 처리 및 로봇 모니터링이 가능해야 함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012151" y="4751599"/>
            <a:ext cx="5009220" cy="79608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기술 지원 팀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 with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개발자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솔루션 </a:t>
            </a:r>
            <a:r>
              <a:rPr lang="ko-KR" altLang="en-US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아키텍트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180975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로봇에 의해 발생한 오류 처리 지원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783531" y="5818528"/>
            <a:ext cx="6599977" cy="39804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525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변화사항에 대해 적응하고 효과를 얻을 수 있도록 지원해야 함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8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 Go-Live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31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 Live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준비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매뉴얼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Lessons Learned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7" y="2145357"/>
            <a:ext cx="80010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7" y="4364038"/>
            <a:ext cx="87249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4489" y="1578969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매뉴얼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6240" y="3000363"/>
            <a:ext cx="99955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프로세스 설명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1709" y="3000363"/>
            <a:ext cx="99955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입력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 설명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08660" y="3000363"/>
            <a:ext cx="99955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스케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쥴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설명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9385" y="3000363"/>
            <a:ext cx="99955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초기화 및 재실행 방법 설명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72962" y="3000363"/>
            <a:ext cx="99955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리포팅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설명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50324" y="3000363"/>
            <a:ext cx="99955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처리방법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2953" y="3000363"/>
            <a:ext cx="99955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매뉴얼 인수인계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41539" y="4623058"/>
            <a:ext cx="673096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Lessons Learned</a:t>
            </a:r>
          </a:p>
          <a:p>
            <a:pPr marL="271463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매뉴얼은 모든 구현 단계에 걸쳐 업데이트 되어야 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1463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팀 멤버들이 자신의 활동에 대한 입력을 제공해야 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1463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이슈사항이 있을 경우 보고되어야 하며 향후 발생 시 쉽게 식별될 수 있어야 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1463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문서에는 프로젝트에 참여한 사람이 아닌 이벤트와 결과를 기술해야 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1463" indent="-171450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RPA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적용으로 인한 변경 사항에 영향을 받는 팀을 기술해야 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7900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6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관리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32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관리와 변화의 정의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807175"/>
            <a:ext cx="89693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69983" y="2197689"/>
            <a:ext cx="722175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관리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프로세스의 변경을 준비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수용하기 위한 비즈니스 분석가의 지침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9983" y="4234829"/>
            <a:ext cx="7221756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PDD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어떠한 수정이나 개정이 발생하는 경우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신규로 식별된 입력 형식 등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57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6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관리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33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변경의 정의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11" y="1654226"/>
            <a:ext cx="8877300" cy="44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69983" y="1927455"/>
            <a:ext cx="7221756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합의되고 서명된 프로세스 정의서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(PDD)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요구사항에서 수정이 발생한 경우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버그나 결함 자체를 이야기하는 것은 아님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다음에 의해 발생할 수 있음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버그 또는 이슈 해결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프로세스 개선 및 프로세스 최적화의 일부분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범위의 프로세스 단계에서 수정된 업무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indent="-285750"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PDD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문서의 차이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사전에 정의되지 않았던 예외 등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35560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프로세스에서 사용하는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IT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환경의 변경 발생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9983" y="4172949"/>
            <a:ext cx="722175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변경 사항을 분석하고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KRAC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접근 방식을 적용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영향도 파악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승인된 변경 사항을 기록하기 위해 추적 매트릭스 활용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46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6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관리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34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관리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단계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90" y="1818866"/>
            <a:ext cx="7635875" cy="409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673" y="2050902"/>
            <a:ext cx="637765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요청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사유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내용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긴급성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등을 작성한 세부 변경 요청 생성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6673" y="3243095"/>
            <a:ext cx="6377651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사항 평가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범위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변경이 비즈니스 프로세스 및 시스템에 미치는 영향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적용 시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적용 시 투입 공수 추정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6673" y="4956149"/>
            <a:ext cx="637765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관리 위원회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관리 위원회에서 평가 및 수집된 정보에 대해 검증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승인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지정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변경 거부 확정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505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7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추적 매트릭스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35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추적 매트릭스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사항 모니터링을 위한 도구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6" y="1706495"/>
            <a:ext cx="7932737" cy="442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5110" y="1985913"/>
            <a:ext cx="537065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사이클에 걸쳐 요구사항을 추적하고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납품된 솔루션이 승인된 요구 사항에 만족하는지 확인하는 도구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75110" y="3039209"/>
            <a:ext cx="5370654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요구사항과 결과물을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매핑하여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결과물에 해당하는 요구사항이 무엇인지 잊혀지지 않도록 함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요구사항부터 테스트 케이스 및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Go-Live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산출물까지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추적 가능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매뉴얼 등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요구사항의 버전 관리를 지원하며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변경에 의한 영향도 파악을 쉽게 할 수 있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기록되지 않은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구사항이나 사용자 케이스가 추가되어 프로젝트 범위가 확장되지 않도록 함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5110" y="5457591"/>
            <a:ext cx="537065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문서화 목적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BA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에게 산출물에 대한 책임감 제공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87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7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트릭스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36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추적 매트릭스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사항 모니터링을 위한 도구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8" y="1700622"/>
            <a:ext cx="781843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74693" y="1999345"/>
            <a:ext cx="537065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주기 전반에 걸쳐 사용하며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승인부터 시작됨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4693" y="3272337"/>
            <a:ext cx="5370654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회사별 구현 방법론 및 템플릿에 따라 산출물을 정해야 함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자동화 요구사항을 하위 프로세스 단위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예외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업무 규칙으로 분할하고 산출물과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매핑해야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함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및 변경사항에 대해 지속적으로 업데이트하고 결과물이 이에 따라 제공되었는지 확인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차이 분석 수행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4693" y="5376292"/>
            <a:ext cx="537065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샘플 템플릿 및 특성 확인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TraceabilityMatrix_ClientOnboarding_v2_041017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557171"/>
              </p:ext>
            </p:extLst>
          </p:nvPr>
        </p:nvGraphicFramePr>
        <p:xfrm>
          <a:off x="7430947" y="535950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워크시트" showAsIcon="1" r:id="rId4" imgW="914400" imgH="792360" progId="Excel.Sheet.12">
                  <p:embed/>
                </p:oleObj>
              </mc:Choice>
              <mc:Fallback>
                <p:oleObj name="워크시트" showAsIcon="1" r:id="rId4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30947" y="535950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75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1 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분석가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(BA)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역할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분석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방법론은 효율적인 방향으로 지속적으로 발전하고 있습니다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2" y="1734113"/>
            <a:ext cx="8565923" cy="439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851026" y="2634579"/>
            <a:ext cx="1692998" cy="12131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비즈니스 분석 분야에는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Agile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방법론의 적용이 점차 늘고 있음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585172" y="2634579"/>
            <a:ext cx="1692998" cy="12131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유능한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BA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들은 광범위한 문서와 적용사례가 항상 유용한 것이 아님을 알고 있으며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상황에 맞게 예측력과 이해력을 발휘해야 함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355533" y="2634579"/>
            <a:ext cx="1692998" cy="1213143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조직은 단시간에 적은 비용으로 최대의 효과를 원하므로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각 프로젝트에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적합한 방식을 수용하는 것이 성공의 열쇠임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548106" y="4526755"/>
            <a:ext cx="7152273" cy="146663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BA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는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성공 사례와 같은 효과적인 방법을 통하여 명확하고 간결한 정보로 된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최적의 문서를 제공해야 함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및 프로젝트에 적합한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신기술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최신 도구 및 솔루션을 알고 있어야 함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자동화가 수직 또는 수평적인 방향에만 국한되지 않으므로 다양한 영역의 지식을 습득해야 함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tabLst>
                <a:tab pos="914400" algn="l"/>
                <a:tab pos="7315200" algn="r"/>
              </a:tabLst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기존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프로세스에 대해 자동화 이후 변화를 반영한 신규 프로세스로 정의해야 함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876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1 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분석가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(BA)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역할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기업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RPA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적용을 위한 단계별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9606" y="1574415"/>
            <a:ext cx="1179605" cy="246219"/>
          </a:xfrm>
          <a:prstGeom prst="rect">
            <a:avLst/>
          </a:prstGeom>
          <a:solidFill>
            <a:srgbClr val="1F4E79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RPA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  준비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20301" y="1574415"/>
            <a:ext cx="1179605" cy="246219"/>
          </a:xfrm>
          <a:prstGeom prst="rect">
            <a:avLst/>
          </a:prstGeom>
          <a:solidFill>
            <a:srgbClr val="1F4E79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분석</a:t>
            </a: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/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설계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90996" y="1574415"/>
            <a:ext cx="1179605" cy="246219"/>
          </a:xfrm>
          <a:prstGeom prst="rect">
            <a:avLst/>
          </a:prstGeom>
          <a:solidFill>
            <a:srgbClr val="1F4E79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RPA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구축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61691" y="1574415"/>
            <a:ext cx="1179605" cy="246219"/>
          </a:xfrm>
          <a:prstGeom prst="rect">
            <a:avLst/>
          </a:prstGeom>
          <a:solidFill>
            <a:srgbClr val="1F4E79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RPA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테스트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32386" y="1574415"/>
            <a:ext cx="1179605" cy="246219"/>
          </a:xfrm>
          <a:prstGeom prst="rect">
            <a:avLst/>
          </a:prstGeom>
          <a:solidFill>
            <a:srgbClr val="1F4E79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RPA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안정화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3079" y="1574415"/>
            <a:ext cx="1179605" cy="246219"/>
          </a:xfrm>
          <a:prstGeom prst="rect">
            <a:avLst/>
          </a:prstGeom>
          <a:solidFill>
            <a:srgbClr val="1F4E79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지속적인 개선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9606" y="1868663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프로세스 목록 작성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20301" y="1868663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PDD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 및 사인오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90996" y="1868663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프로세스 자동화 구축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61691" y="1868663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통합 테스트 수행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32386" y="1868663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운영 이관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03079" y="1868663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성능 평가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9606" y="2687994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RPA </a:t>
            </a: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기회 평가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9606" y="2315813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BA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9606" y="2975834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BA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9606" y="3344381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우선순위를 고려한 대상 선정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9606" y="3799699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현업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9606" y="4195410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계획 수립 및 변경사항 점검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606" y="4650729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20301" y="2315813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20301" y="2594718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테스트 시나리오 작성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20301" y="3044625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BA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QA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20301" y="3336216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및 로봇 구성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20301" y="3794310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솔루션 </a:t>
            </a:r>
            <a:r>
              <a:rPr kumimoji="0" lang="ko-KR" altLang="en-US" sz="10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아키텍트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20301" y="4085797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보안 </a:t>
            </a:r>
            <a:r>
              <a:rPr kumimoji="0" lang="en-US" altLang="ko-KR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&amp; </a:t>
            </a: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인프라 점검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20301" y="4538347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IT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20301" y="5144938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IT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20301" y="4838772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준비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20301" y="5443704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DSD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20301" y="5742469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RPA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90996" y="2315813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RPA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개발자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90996" y="2594718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단위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 테스트 수행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90996" y="3044625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RPA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개발자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90996" y="3336216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테스트 데이터 준비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90996" y="3717366"/>
            <a:ext cx="1179605" cy="400108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프로세스 책임자 </a:t>
            </a: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+ IT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90996" y="4167274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프로세스 및 로봇 구성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90996" y="4619824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290996" y="4920249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준비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290996" y="5226415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61691" y="2175498"/>
            <a:ext cx="1179605" cy="400108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프로세스 책임자 </a:t>
            </a: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+ RPA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지원조직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61691" y="2667142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결함 조치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61691" y="2949584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RPA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개발자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661691" y="3309081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수정 테스트 및 결과 기록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61691" y="3756231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BA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61691" y="4126532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운영이관 사인오프 준비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61691" y="4582735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BA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032386" y="2175498"/>
            <a:ext cx="1179605" cy="400108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IT + RPA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개발자 </a:t>
            </a: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+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솔루션 </a:t>
            </a:r>
            <a:r>
              <a:rPr kumimoji="0" lang="ko-KR" altLang="en-US" sz="10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아키텍트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032386" y="2631900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운영</a:t>
            </a:r>
            <a:r>
              <a:rPr kumimoji="0" lang="en-US" altLang="ko-KR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/</a:t>
            </a: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사용자 매뉴얼 교육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032386" y="3074529"/>
            <a:ext cx="1179605" cy="400108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</a:t>
            </a: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  +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개발자 </a:t>
            </a: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+ </a:t>
            </a: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프로세스 책임자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032386" y="3522708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운영 모니터링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032386" y="3811426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RPA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지원조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032386" y="4096716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기대효과 대비 실적 측정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32386" y="4543855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BA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032386" y="4836130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레슨드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런즈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032386" y="5133901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COE+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32386" y="5429719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인수인계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032386" y="5727490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COE+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403079" y="2175498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BA</a:t>
            </a:r>
            <a:r>
              <a:rPr kumimoji="0" lang="en-US" altLang="ko-KR" sz="10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 + PM + PO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403079" y="2531417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효과 측정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403079" y="2827421"/>
            <a:ext cx="1179605" cy="246219"/>
          </a:xfrm>
          <a:prstGeom prst="rect">
            <a:avLst/>
          </a:prstGeom>
          <a:solidFill>
            <a:srgbClr val="0070C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프로세스 책임자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403079" y="3176785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변화 관리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403079" y="3472789"/>
            <a:ext cx="1179605" cy="246219"/>
          </a:xfrm>
          <a:prstGeom prst="rect">
            <a:avLst/>
          </a:prstGeom>
          <a:solidFill>
            <a:srgbClr val="2793DD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COE+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 flipH="1">
            <a:off x="1819747" y="1556309"/>
            <a:ext cx="9053" cy="450000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직선 연결선 69"/>
          <p:cNvCxnSpPr/>
          <p:nvPr/>
        </p:nvCxnSpPr>
        <p:spPr>
          <a:xfrm flipH="1">
            <a:off x="3177766" y="1556309"/>
            <a:ext cx="9053" cy="450000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직선 연결선 70"/>
          <p:cNvCxnSpPr/>
          <p:nvPr/>
        </p:nvCxnSpPr>
        <p:spPr>
          <a:xfrm flipH="1">
            <a:off x="4562947" y="1556309"/>
            <a:ext cx="9053" cy="450000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직선 연결선 71"/>
          <p:cNvCxnSpPr/>
          <p:nvPr/>
        </p:nvCxnSpPr>
        <p:spPr>
          <a:xfrm flipH="1">
            <a:off x="5920966" y="1556309"/>
            <a:ext cx="9053" cy="450000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직선 연결선 72"/>
          <p:cNvCxnSpPr/>
          <p:nvPr/>
        </p:nvCxnSpPr>
        <p:spPr>
          <a:xfrm flipH="1">
            <a:off x="7330655" y="1556309"/>
            <a:ext cx="9053" cy="450000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직사각형 73"/>
          <p:cNvSpPr/>
          <p:nvPr/>
        </p:nvSpPr>
        <p:spPr>
          <a:xfrm>
            <a:off x="1138051" y="6021117"/>
            <a:ext cx="1179605" cy="553996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효과에 의한 우선순위 선정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541015" y="6021117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자동화 요건 수립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943979" y="6021117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자동화 프로세스 구축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346943" y="6021117"/>
            <a:ext cx="1179605" cy="246219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 이관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749907" y="6021117"/>
            <a:ext cx="1179605" cy="40010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모니터링 및 개선 수행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7489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평가의 목표와 접근방식은 다음과 같습니다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613114"/>
            <a:ext cx="8648700" cy="38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294644" y="1756394"/>
            <a:ext cx="7514378" cy="75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전제 조건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산업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히트맵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조직도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업무단위 별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자동화 가능 업무프로세스 이해를 통해 자동화 적용을 위한 조직 차원의 프로세스 범위 지정에 대해 높은 수준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접근 방식 필요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294644" y="2797632"/>
            <a:ext cx="7514378" cy="112251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목표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대상 프로세스의 자동화 복잡도를 산정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대상 프로세스의 자동화 가능성을 산정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자동화를 통한 기대효과 산정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정량적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정성적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대상 프로세스의 우선순위 선정을 위한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쿼드런트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매핑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4113368" y="4173759"/>
            <a:ext cx="855553" cy="47066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접근방식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803703" y="5457869"/>
            <a:ext cx="1226332" cy="7256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우선순위 선정을 위한 전략 수립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1963977" y="5457869"/>
            <a:ext cx="1114847" cy="7256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복잡도 관련 요소 이해 및 배치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078824" y="5457869"/>
            <a:ext cx="1114847" cy="7256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복잡도 레벨 산정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4193671" y="5457869"/>
            <a:ext cx="1114847" cy="7256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자동화 가능성 산정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5308518" y="5457869"/>
            <a:ext cx="1114847" cy="7256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기대효과 산정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6423365" y="5457869"/>
            <a:ext cx="1114847" cy="7256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대상 프로세스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쿼드런트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매핑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7538212" y="5457869"/>
            <a:ext cx="1114847" cy="7256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자동화 대상 프로세스 우선순위 선정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86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RPA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5" y="2277718"/>
            <a:ext cx="8853665" cy="320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2065" y="1836851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및 시스템 환경변화가 잦음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065" y="5666453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및 시스템 환경이 안정적임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1713" y="3645533"/>
            <a:ext cx="205697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대상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376" y="3104329"/>
            <a:ext cx="275178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RPA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구현 불가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376" y="4417080"/>
            <a:ext cx="275178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영역에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RPA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7592" y="3104329"/>
            <a:ext cx="30269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구현에 많은 비용 소요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7592" y="4417080"/>
            <a:ext cx="302696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구현 용이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017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대상 평가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00" y="1813207"/>
            <a:ext cx="687387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241139" y="1952720"/>
            <a:ext cx="5413974" cy="76669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30%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미만은 낮음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30~60%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는 중간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60%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초과는 높음으로 정의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방식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어플리케이션 유형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비정형 텍스트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환경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응용프로그램 유무 등을 기반으로 산정 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241139" y="3519543"/>
            <a:ext cx="5413974" cy="76669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처리 규칙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방식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비정형 텍스트 및 유형 등의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%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정도로 산정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높은 수준의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FTE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절감 가능성 및 자동화 비율 산정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Rectangle 114">
            <a:extLst>
              <a:ext uri="{FF2B5EF4-FFF2-40B4-BE49-F238E27FC236}">
                <a16:creationId xmlns="" xmlns:a16="http://schemas.microsoft.com/office/drawing/2014/main" id="{7CCA51ED-5A6F-5949-AEA4-642E6D96CC78}"/>
              </a:ext>
            </a:extLst>
          </p:cNvPr>
          <p:cNvSpPr/>
          <p:nvPr/>
        </p:nvSpPr>
        <p:spPr bwMode="auto">
          <a:xfrm>
            <a:off x="3241139" y="5167273"/>
            <a:ext cx="5413974" cy="76669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0000" tIns="1080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프로세스 복잡도 및 기대효과의 높음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중간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낮음을 기반으로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매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트릭스 도출</a:t>
            </a:r>
            <a:endParaRPr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914400" algn="l"/>
                <a:tab pos="7315200" algn="r"/>
              </a:tabLst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즉시 적용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적용 용이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필수 개선 대상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장기 개선으로 분류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2907" y="2256022"/>
            <a:ext cx="1035474" cy="307775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복잡도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2907" y="3694079"/>
            <a:ext cx="1035474" cy="523218"/>
          </a:xfrm>
          <a:prstGeom prst="rect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FTE </a:t>
            </a:r>
            <a:r>
              <a:rPr kumimoji="0" lang="ko-KR" altLang="en-US" sz="1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절감효과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2907" y="5370488"/>
            <a:ext cx="1035474" cy="523218"/>
          </a:xfrm>
          <a:prstGeom prst="rect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자동화 </a:t>
            </a:r>
            <a:r>
              <a:rPr kumimoji="0" lang="ko-KR" altLang="en-US" sz="1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Calibri"/>
              </a:rPr>
              <a:t>쿼드런트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Calibri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541018"/>
              </p:ext>
            </p:extLst>
          </p:nvPr>
        </p:nvGraphicFramePr>
        <p:xfrm>
          <a:off x="2033319" y="1153456"/>
          <a:ext cx="1312363" cy="566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포장기 셸 개체" showAsIcon="1" r:id="rId4" imgW="977400" imgH="421560" progId="Package">
                  <p:embed/>
                </p:oleObj>
              </mc:Choice>
              <mc:Fallback>
                <p:oleObj name="포장기 셸 개체" showAsIcon="1" r:id="rId4" imgW="977400" imgH="421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3319" y="1153456"/>
                        <a:ext cx="1312363" cy="566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9960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 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기회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2"/>
          </p:nvPr>
        </p:nvSpPr>
        <p:spPr>
          <a:xfrm>
            <a:off x="8894748" y="6415804"/>
            <a:ext cx="162863" cy="246221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89" y="1153456"/>
            <a:ext cx="859247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/>
            </a:lvl1pPr>
          </a:lstStyle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복잡도 요소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99" y="2071510"/>
            <a:ext cx="6215139" cy="357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376" y="1755302"/>
            <a:ext cx="167442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단계별 프로세스에서 입력되는 화면 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3416" y="1562262"/>
            <a:ext cx="167442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내의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If Else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분기 등의 변형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367" y="4916030"/>
            <a:ext cx="217226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유형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자바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메인프레임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SAP, Web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닷넷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MS Office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9136" y="5587295"/>
            <a:ext cx="217226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정형 입력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입력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스캔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PDF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이메일의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비정형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등은 비정형 입력으로 간주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1400" y="1885427"/>
            <a:ext cx="167442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입력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정형의 동일 양식의 입력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3187" y="3206227"/>
            <a:ext cx="167442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기반 자동화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VDI/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원격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데스크탑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Ctrix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7506" y="4967535"/>
            <a:ext cx="21722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정형 입력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내 비정형 텍스트 정보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8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8141</TotalTime>
  <Words>3327</Words>
  <Application>Microsoft Office PowerPoint</Application>
  <PresentationFormat>화면 슬라이드 쇼(4:3)</PresentationFormat>
  <Paragraphs>601</Paragraphs>
  <Slides>36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Office 테마</vt:lpstr>
      <vt:lpstr>think-cell Slide</vt:lpstr>
      <vt:lpstr>포장기 셸 개체</vt:lpstr>
      <vt:lpstr>문서</vt:lpstr>
      <vt:lpstr>Microsoft Excel Worksheet</vt:lpstr>
      <vt:lpstr>PowerPoint 프레젠테이션</vt:lpstr>
      <vt:lpstr>Lesson 1 – 비즈니스 분석가(BA)의 역할</vt:lpstr>
      <vt:lpstr>Lesson 1 – 비즈니스 분석가(BA)의 역할</vt:lpstr>
      <vt:lpstr>Lesson 1 – 비즈니스 분석가(BA)의 역할</vt:lpstr>
      <vt:lpstr>Lesson 1 – 비즈니스 분석가(BA)의 역할</vt:lpstr>
      <vt:lpstr>Lesson 2 – 기회 평가</vt:lpstr>
      <vt:lpstr>Lesson 2 – 기회 평가</vt:lpstr>
      <vt:lpstr>Lesson 2 – 기회 평가</vt:lpstr>
      <vt:lpstr>Lesson 2 – 기회 평가</vt:lpstr>
      <vt:lpstr>Lesson 2 – 기회 평가</vt:lpstr>
      <vt:lpstr>Lesson 2 – 기회 평가</vt:lpstr>
      <vt:lpstr>Lesson 2 – 기회 평가</vt:lpstr>
      <vt:lpstr>Lesson 2 – 기회 평가</vt:lpstr>
      <vt:lpstr>Lesson 2 – 기회 평가</vt:lpstr>
      <vt:lpstr>Lesson 2 – 기회 평가</vt:lpstr>
      <vt:lpstr>Lesson 3 – 프로세스 심층 분석</vt:lpstr>
      <vt:lpstr>Lesson 3 – 프로세스 심층 분석</vt:lpstr>
      <vt:lpstr>Lesson 3 – 프로세스 심층 분석</vt:lpstr>
      <vt:lpstr>Lesson 3 – 프로세스 심층 분석</vt:lpstr>
      <vt:lpstr>Lesson 3 – 프로세스 심층 분석</vt:lpstr>
      <vt:lpstr>Lesson 3 – 프로세스 심층 분석</vt:lpstr>
      <vt:lpstr>Lesson 3 – 프로세스 심층 분석</vt:lpstr>
      <vt:lpstr>Lesson 3 – 프로세스 심층 분석</vt:lpstr>
      <vt:lpstr>Lesson 3 – 프로세스 심층 분석</vt:lpstr>
      <vt:lpstr>Lesson 3 – 프로세스 심층 분석</vt:lpstr>
      <vt:lpstr>Lesson 3 – 프로세스 심층 분석</vt:lpstr>
      <vt:lpstr>Lesson 4 – 테스트 수행</vt:lpstr>
      <vt:lpstr>Lesson 4 – 테스트 수행</vt:lpstr>
      <vt:lpstr>Lesson 4 – 테스트 수행</vt:lpstr>
      <vt:lpstr>Lesson 5 – Go-Live 준비</vt:lpstr>
      <vt:lpstr>Lesson 5 – Go-Live 준비</vt:lpstr>
      <vt:lpstr>Lesson 6 – 변경 관리</vt:lpstr>
      <vt:lpstr>Lesson 6 – 변경 관리</vt:lpstr>
      <vt:lpstr>Lesson 6 – 변경 관리</vt:lpstr>
      <vt:lpstr>Lesson 7 – 추적 매트릭스</vt:lpstr>
      <vt:lpstr>Lesson 7 – 추적 매트릭스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ykyoon</dc:creator>
  <cp:lastModifiedBy>kangmy</cp:lastModifiedBy>
  <cp:revision>524</cp:revision>
  <cp:lastPrinted>2019-03-04T02:58:54Z</cp:lastPrinted>
  <dcterms:modified xsi:type="dcterms:W3CDTF">2019-07-04T08:28:29Z</dcterms:modified>
</cp:coreProperties>
</file>